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sldIdLst>
    <p:sldId id="257" r:id="rId2"/>
  </p:sldIdLst>
  <p:sldSz cx="6858000" cy="9144000" type="screen4x3"/>
  <p:notesSz cx="6742113" cy="98758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 varScale="1">
        <p:scale>
          <a:sx n="57" d="100"/>
          <a:sy n="57" d="100"/>
        </p:scale>
        <p:origin x="1890" y="39"/>
      </p:cViewPr>
      <p:guideLst>
        <p:guide orient="horz" pos="288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6AB60E-DFE7-0E10-AF08-45E8618D22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933F441-D3ED-DFBF-EBE4-B7112819E4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00BE9C-F53E-0C67-B587-D0025AF8B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BF48A-3676-4827-AE5F-F27D27F2A56F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DE27F0-E79D-48DA-CFC7-FAE2CE943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985F2F-3ED9-1C7D-AFF1-AD70E693B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E540A-0EB2-47E6-9A49-01001241B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4170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1EE93A-FD21-1A91-621C-6C6114824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120E631-ED36-B6F8-D977-941C84C27D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23ECDCF-5B4F-D2D4-5385-8B5289021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BF48A-3676-4827-AE5F-F27D27F2A56F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011A43A-1834-4C30-9E4F-64E46F083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1240639-442F-ED0E-88AC-A90053AA5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E540A-0EB2-47E6-9A49-01001241B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9214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8125D91-8051-BDD7-A740-5A6C90661F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486834"/>
            <a:ext cx="1478756" cy="774911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50F642E-7779-0701-F9D0-C24AB9FF99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486834"/>
            <a:ext cx="4350544" cy="774911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B93CF5F-AE70-2D17-33B6-9C816A747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BF48A-3676-4827-AE5F-F27D27F2A56F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762304-32D0-6053-824B-D22A5B7D0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587AE7-F9B9-C3FD-E80C-B361F4A6C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E540A-0EB2-47E6-9A49-01001241B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618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05B12B-16BE-58EA-38EE-7DFF9F753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FDE1D6-B484-442A-7EA7-C51932EB6A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4CBDAE-AB5D-9B9D-AF8B-888EA2B61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BF48A-3676-4827-AE5F-F27D27F2A56F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2C1715D-C9C6-ECB9-1245-2C506EE39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C7F261-F047-9DFF-DE16-A39D685D5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E540A-0EB2-47E6-9A49-01001241B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990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A6DC08-C2BC-E6F4-BE2D-5D0F444E7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0FAE3DE-4338-2B29-7C4F-4651421CB6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6B6AAC-CD03-A75E-8D7B-87556DA00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BF48A-3676-4827-AE5F-F27D27F2A56F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B627FF-9D27-3D7A-6DB4-37C0AED27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3544D3E-C556-3957-F237-A972B8E9A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E540A-0EB2-47E6-9A49-01001241B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1953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B561BF-C269-F97A-8660-950D400D2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B85779E-4DEC-04F3-1C6C-3C5FEDCA3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D161320-C997-C3DD-1DC2-246EE63A71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9511772-0404-AA09-325B-297F0A38E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BF48A-3676-4827-AE5F-F27D27F2A56F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8B20214-F241-3711-E434-C7065BD4B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78A041E-B608-4FC4-5B44-AEF9BE9F8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E540A-0EB2-47E6-9A49-01001241B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4733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C30113-C40E-4D5D-EA8F-CFF74A06B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BD9BB2C-DFDD-8511-5C12-563EEA6A9B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D3776B0-9549-DE72-FA0D-578E78055C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DADE24A-4C55-DE19-F4BE-C192686070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48C3BB9-4CBD-9FEF-81DD-674142C09C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12C84A0-3256-8D60-97E3-4F39BA5F5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BF48A-3676-4827-AE5F-F27D27F2A56F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2613EC-9F73-4D48-63C0-83A0ADAC8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5EC6D8D-6159-B05E-80F5-28433F697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E540A-0EB2-47E6-9A49-01001241B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9664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E27793-4052-F4CE-F317-EAEAB3B03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2ECD81E-426E-35DF-20C8-85DACFD9C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BF48A-3676-4827-AE5F-F27D27F2A56F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832A76B-02DE-D0A1-6E56-863E7C065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30D7CCD-5165-34D9-2F39-F698B1866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E540A-0EB2-47E6-9A49-01001241B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3595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3FC6543-8C4C-DBFD-5FDD-C0CCA37A5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BF48A-3676-4827-AE5F-F27D27F2A56F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60074B7-C0E5-0015-ECE1-54051A2CA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BA7C94E-1754-D246-CAFF-A1051270D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E540A-0EB2-47E6-9A49-01001241B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066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2836B4-4FE4-A302-F2AF-D2BE3A64D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19EF81F-D4B7-F077-1867-9A34847D3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58D802B-879A-26FC-F477-AFD9271FC1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F4A0B93-5CE9-1BA4-672E-48FB1956A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BF48A-3676-4827-AE5F-F27D27F2A56F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C16F5F8-ED3B-3316-9360-00543EDA6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4E6B13E-3255-8535-9910-B0C9A9AE6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E540A-0EB2-47E6-9A49-01001241B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7061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ED1114-EE23-9E8A-BD40-8636EA7AB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10F9A35-49B9-2A86-2F2E-AB93FFDD57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C435F30-6B88-6A46-2509-3074C9C3E2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7537661-70EF-5975-0B44-8810CBEB5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BF48A-3676-4827-AE5F-F27D27F2A56F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0D38EA5-02AA-70D0-4749-FA2656F56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ACE16FC-FDBA-ECC2-0C3E-D63FD15EC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E540A-0EB2-47E6-9A49-01001241B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5836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789DD83-D5AC-27BC-8B87-FA688295D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CB48567-08E8-265A-1051-A0CEF1234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42C70A-09CE-E69F-A7EB-7CD74FC4CC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3BF48A-3676-4827-AE5F-F27D27F2A56F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66F37EF-FA8E-5D2A-32B6-1CF356EF2C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4FD4E7-EE16-BC84-BE78-70566613F4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4E540A-0EB2-47E6-9A49-01001241B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159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mailto:pulmo@fmu.ac.jp" TargetMode="External"/><Relationship Id="rId7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45604" y="225996"/>
            <a:ext cx="6113264" cy="90901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182880" indent="0" algn="ctr">
              <a:lnSpc>
                <a:spcPts val="3000"/>
              </a:lnSpc>
              <a:buNone/>
            </a:pPr>
            <a:r>
              <a:rPr kumimoji="1" lang="ja-JP" altLang="en-US" sz="2800" b="1" dirty="0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lang="en-US" altLang="ja-JP" sz="2800" b="1" dirty="0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</a:t>
            </a:r>
            <a:r>
              <a:rPr kumimoji="1" lang="ja-JP" altLang="en-US" sz="2800" b="1" dirty="0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 研修医のた</a:t>
            </a:r>
            <a:r>
              <a:rPr lang="ja-JP" altLang="en-US" sz="2800" b="1" dirty="0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めの</a:t>
            </a:r>
            <a:br>
              <a:rPr lang="en-US" altLang="ja-JP" sz="2800" b="1" dirty="0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800" b="1" dirty="0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呼吸器診療セミナー </a:t>
            </a:r>
            <a:r>
              <a:rPr lang="en-US" altLang="ja-JP" sz="2800" b="1" dirty="0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in Fukushima</a:t>
            </a:r>
            <a:endParaRPr kumimoji="1" lang="ja-JP" altLang="en-US" sz="2800" b="1" dirty="0">
              <a:solidFill>
                <a:schemeClr val="tx2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6633" y="1001672"/>
            <a:ext cx="6691362" cy="1002078"/>
          </a:xfrm>
        </p:spPr>
        <p:txBody>
          <a:bodyPr anchor="ctr" anchorCtr="0">
            <a:normAutofit/>
          </a:bodyPr>
          <a:lstStyle/>
          <a:p>
            <a:pPr>
              <a:lnSpc>
                <a:spcPct val="80000"/>
              </a:lnSpc>
            </a:pPr>
            <a:r>
              <a:rPr lang="ja-JP" altLang="en-US" sz="18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日時</a:t>
            </a:r>
            <a:r>
              <a:rPr lang="en-US" altLang="ja-JP" sz="18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	</a:t>
            </a:r>
            <a:r>
              <a:rPr lang="ja-JP" altLang="en-US" sz="18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２０２</a:t>
            </a:r>
            <a:r>
              <a:rPr lang="ja-JP" altLang="en-US" sz="18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６</a:t>
            </a:r>
            <a:r>
              <a:rPr lang="ja-JP" altLang="en-US" sz="18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年</a:t>
            </a:r>
            <a:r>
              <a:rPr lang="ja-JP" altLang="en-US" sz="18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７</a:t>
            </a:r>
            <a:r>
              <a:rPr lang="ja-JP" altLang="en-US" sz="18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月</a:t>
            </a:r>
            <a:r>
              <a:rPr lang="en-US" altLang="ja-JP" sz="18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11</a:t>
            </a:r>
            <a:r>
              <a:rPr lang="ja-JP" altLang="en-US" sz="18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日（土）１２</a:t>
            </a:r>
            <a:r>
              <a:rPr lang="en-US" altLang="ja-JP" sz="18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:</a:t>
            </a:r>
            <a:r>
              <a:rPr lang="ja-JP" altLang="en-US" sz="18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３０～</a:t>
            </a:r>
            <a:endParaRPr lang="en-US" altLang="ja-JP" sz="18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kumimoji="1" lang="ja-JP" altLang="en-US" sz="18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会場</a:t>
            </a:r>
            <a:r>
              <a:rPr lang="en-US" altLang="ja-JP" sz="18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	</a:t>
            </a:r>
            <a:r>
              <a:rPr kumimoji="1" lang="ja-JP" altLang="en-US" sz="18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コラッセふくしま</a:t>
            </a:r>
            <a:r>
              <a:rPr lang="ja-JP" altLang="en-US" sz="18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５階</a:t>
            </a:r>
            <a:endParaRPr lang="en-US" altLang="ja-JP" sz="18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345736" y="1890285"/>
            <a:ext cx="5282254" cy="43033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50000"/>
              </a:lnSpc>
            </a:pPr>
            <a:r>
              <a:rPr lang="ja-JP" altLang="en-US" sz="1600" b="1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開会のことば </a:t>
            </a:r>
            <a:r>
              <a:rPr lang="en-US" altLang="ja-JP" sz="16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12:30</a:t>
            </a:r>
            <a:r>
              <a:rPr lang="ja-JP" altLang="en-US" sz="16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～</a:t>
            </a:r>
            <a:r>
              <a:rPr lang="en-US" altLang="ja-JP" sz="16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12:35</a:t>
            </a:r>
            <a:endParaRPr lang="ja-JP" altLang="en-US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サブタイトル 2"/>
          <p:cNvSpPr txBox="1">
            <a:spLocks/>
          </p:cNvSpPr>
          <p:nvPr/>
        </p:nvSpPr>
        <p:spPr>
          <a:xfrm>
            <a:off x="345604" y="3906279"/>
            <a:ext cx="4476925" cy="2173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60000"/>
              </a:lnSpc>
            </a:pPr>
            <a:r>
              <a:rPr lang="ja-JP" altLang="en-US" sz="16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●</a:t>
            </a:r>
            <a:r>
              <a:rPr lang="ja-JP" altLang="en-US" sz="1700" b="1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呼吸器診療を経験しよう！</a:t>
            </a:r>
            <a:r>
              <a:rPr lang="en-US" altLang="ja-JP" sz="16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</a:t>
            </a:r>
            <a:r>
              <a:rPr lang="en-US" altLang="ja-JP" sz="17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13:40</a:t>
            </a:r>
            <a:r>
              <a:rPr lang="ja-JP" altLang="en-US" sz="17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～</a:t>
            </a:r>
            <a:r>
              <a:rPr lang="en-US" altLang="ja-JP" sz="17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15:20</a:t>
            </a:r>
          </a:p>
        </p:txBody>
      </p:sp>
      <p:sp>
        <p:nvSpPr>
          <p:cNvPr id="16" name="サブタイトル 2"/>
          <p:cNvSpPr txBox="1">
            <a:spLocks/>
          </p:cNvSpPr>
          <p:nvPr/>
        </p:nvSpPr>
        <p:spPr>
          <a:xfrm>
            <a:off x="345736" y="5889352"/>
            <a:ext cx="5734334" cy="5760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50000"/>
              </a:lnSpc>
            </a:pPr>
            <a:r>
              <a:rPr lang="ja-JP" altLang="en-US" sz="1600" b="1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●症例から病態を学ぼう</a:t>
            </a:r>
            <a:r>
              <a:rPr lang="en-US" altLang="ja-JP" sz="15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</a:t>
            </a:r>
            <a:r>
              <a:rPr lang="en-US" altLang="ja-JP" sz="16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15:30</a:t>
            </a:r>
            <a:r>
              <a:rPr lang="ja-JP" altLang="en-US" sz="16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～</a:t>
            </a:r>
            <a:r>
              <a:rPr lang="en-US" altLang="ja-JP" sz="16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16:30</a:t>
            </a:r>
          </a:p>
          <a:p>
            <a:pPr>
              <a:lnSpc>
                <a:spcPct val="50000"/>
              </a:lnSpc>
            </a:pPr>
            <a:r>
              <a:rPr lang="en-US" altLang="ja-JP" sz="15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</a:t>
            </a:r>
          </a:p>
          <a:p>
            <a:pPr>
              <a:lnSpc>
                <a:spcPct val="50000"/>
              </a:lnSpc>
            </a:pPr>
            <a:r>
              <a:rPr lang="en-US" altLang="ja-JP" sz="15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</a:t>
            </a:r>
            <a:r>
              <a:rPr lang="ja-JP" altLang="en-US" sz="13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症例検討会</a:t>
            </a:r>
            <a:r>
              <a:rPr lang="en-US" altLang="ja-JP" sz="13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13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　　    　</a:t>
            </a:r>
          </a:p>
        </p:txBody>
      </p:sp>
      <p:sp>
        <p:nvSpPr>
          <p:cNvPr id="22" name="サブタイトル 2"/>
          <p:cNvSpPr txBox="1">
            <a:spLocks/>
          </p:cNvSpPr>
          <p:nvPr/>
        </p:nvSpPr>
        <p:spPr>
          <a:xfrm>
            <a:off x="345604" y="2985144"/>
            <a:ext cx="5693478" cy="5568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60000"/>
              </a:lnSpc>
            </a:pPr>
            <a:r>
              <a:rPr lang="ja-JP" altLang="en-US" sz="1600" b="1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●呼吸器内科医局紹介　</a:t>
            </a:r>
            <a:r>
              <a:rPr lang="en-US" altLang="ja-JP" sz="16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13:00</a:t>
            </a:r>
            <a:r>
              <a:rPr lang="ja-JP" altLang="en-US" sz="16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～</a:t>
            </a:r>
            <a:r>
              <a:rPr lang="en-US" altLang="ja-JP" sz="16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13:20</a:t>
            </a:r>
            <a:r>
              <a:rPr lang="ja-JP" altLang="en-US" sz="14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</a:t>
            </a: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サブタイトル 2"/>
          <p:cNvSpPr txBox="1">
            <a:spLocks/>
          </p:cNvSpPr>
          <p:nvPr/>
        </p:nvSpPr>
        <p:spPr>
          <a:xfrm>
            <a:off x="345736" y="2341425"/>
            <a:ext cx="6368825" cy="56644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60000"/>
              </a:lnSpc>
            </a:pPr>
            <a:r>
              <a:rPr lang="ja-JP" altLang="en-US" sz="16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●</a:t>
            </a:r>
            <a:r>
              <a:rPr lang="ja-JP" altLang="en-US" sz="1600" b="1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ランチョンセミナー</a:t>
            </a:r>
            <a:r>
              <a:rPr lang="ja-JP" altLang="en-US" sz="16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sz="16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12:35</a:t>
            </a:r>
            <a:r>
              <a:rPr lang="ja-JP" altLang="en-US" sz="16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～</a:t>
            </a:r>
            <a:r>
              <a:rPr lang="en-US" altLang="ja-JP" sz="16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13:00</a:t>
            </a:r>
          </a:p>
        </p:txBody>
      </p:sp>
      <p:sp>
        <p:nvSpPr>
          <p:cNvPr id="21" name="サブタイトル 2"/>
          <p:cNvSpPr txBox="1">
            <a:spLocks/>
          </p:cNvSpPr>
          <p:nvPr/>
        </p:nvSpPr>
        <p:spPr>
          <a:xfrm>
            <a:off x="345604" y="3458338"/>
            <a:ext cx="5861671" cy="5568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60000"/>
              </a:lnSpc>
            </a:pPr>
            <a:r>
              <a:rPr lang="ja-JP" altLang="en-US" sz="16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●</a:t>
            </a:r>
            <a:r>
              <a:rPr lang="ja-JP" altLang="en-US" sz="1600" b="1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呼吸器内科に入局してみて</a:t>
            </a:r>
            <a:r>
              <a:rPr lang="en-US" altLang="ja-JP" sz="16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13:20</a:t>
            </a:r>
            <a:r>
              <a:rPr lang="ja-JP" altLang="en-US" sz="16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～</a:t>
            </a:r>
            <a:r>
              <a:rPr lang="en-US" altLang="ja-JP" sz="16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13:35</a:t>
            </a:r>
            <a:r>
              <a:rPr lang="ja-JP" altLang="en-US" sz="14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25" name="Picture 2" descr="「症例検討会 イ...」の画像検索結果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93254" y="5796136"/>
            <a:ext cx="1282936" cy="1479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サブタイトル 2">
            <a:extLst>
              <a:ext uri="{FF2B5EF4-FFF2-40B4-BE49-F238E27FC236}">
                <a16:creationId xmlns:a16="http://schemas.microsoft.com/office/drawing/2014/main" id="{36D0699B-9AAB-4A93-89D0-9B8B0290E4E0}"/>
              </a:ext>
            </a:extLst>
          </p:cNvPr>
          <p:cNvSpPr txBox="1">
            <a:spLocks/>
          </p:cNvSpPr>
          <p:nvPr/>
        </p:nvSpPr>
        <p:spPr>
          <a:xfrm>
            <a:off x="345736" y="6589225"/>
            <a:ext cx="4752396" cy="4819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50000"/>
              </a:lnSpc>
            </a:pPr>
            <a:r>
              <a:rPr lang="ja-JP" altLang="en-US" sz="1600" b="1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閉会のことば </a:t>
            </a:r>
            <a:r>
              <a:rPr lang="en-US" altLang="ja-JP" sz="16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16:30</a:t>
            </a:r>
            <a:r>
              <a:rPr lang="ja-JP" altLang="en-US" sz="16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～</a:t>
            </a:r>
            <a:r>
              <a:rPr lang="en-US" altLang="ja-JP" sz="16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16:40 </a:t>
            </a:r>
            <a:r>
              <a:rPr lang="ja-JP" altLang="en-US" sz="16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　　    　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8221F9B-D652-760C-A2F4-AD74E319E913}"/>
              </a:ext>
            </a:extLst>
          </p:cNvPr>
          <p:cNvSpPr/>
          <p:nvPr/>
        </p:nvSpPr>
        <p:spPr>
          <a:xfrm>
            <a:off x="345605" y="6791796"/>
            <a:ext cx="611326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現在こそ，呼吸器内科！</a:t>
            </a:r>
            <a:endParaRPr lang="en-US" altLang="ja-JP" sz="1600" b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Arial" panose="020B0604020202020204" pitchFamily="34" charset="0"/>
            </a:endParaRPr>
          </a:p>
          <a:p>
            <a:pPr algn="ctr"/>
            <a:r>
              <a:rPr lang="ja-JP" altLang="en-US" sz="16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どうぞお気軽にご参加ください</a:t>
            </a:r>
            <a:endParaRPr lang="en-US" altLang="ja-JP" sz="1600" b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Arial" panose="020B0604020202020204" pitchFamily="34" charset="0"/>
            </a:endParaRPr>
          </a:p>
          <a:p>
            <a:pPr algn="ctr"/>
            <a:r>
              <a:rPr lang="ja-JP" altLang="en-US" sz="16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多くの学生，研修医，専攻医の先生方の参加をお待ちしております！</a:t>
            </a:r>
            <a:endParaRPr lang="en-US" altLang="ja-JP" sz="1600" b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1FE45AFD-179E-EAB7-9952-0286EF1A955E}"/>
              </a:ext>
            </a:extLst>
          </p:cNvPr>
          <p:cNvGrpSpPr/>
          <p:nvPr/>
        </p:nvGrpSpPr>
        <p:grpSpPr>
          <a:xfrm>
            <a:off x="365572" y="7686367"/>
            <a:ext cx="6093296" cy="1384995"/>
            <a:chOff x="365572" y="7851467"/>
            <a:chExt cx="6093296" cy="1384995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23" name="正方形/長方形 22"/>
            <p:cNvSpPr/>
            <p:nvPr/>
          </p:nvSpPr>
          <p:spPr>
            <a:xfrm>
              <a:off x="365572" y="7851467"/>
              <a:ext cx="6093296" cy="1384995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ja-JP" altLang="en-US" sz="14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Arial" panose="020B0604020202020204" pitchFamily="34" charset="0"/>
                </a:rPr>
                <a:t>主催</a:t>
              </a:r>
              <a:r>
                <a:rPr lang="en-US" altLang="ja-JP" sz="14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Arial" panose="020B0604020202020204" pitchFamily="34" charset="0"/>
                </a:rPr>
                <a:t>	</a:t>
              </a:r>
              <a:r>
                <a:rPr lang="ja-JP" altLang="en-US" sz="14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Arial" panose="020B0604020202020204" pitchFamily="34" charset="0"/>
                </a:rPr>
                <a:t>　　　福島県立医科大学  呼吸器内科学講座　　</a:t>
              </a:r>
              <a:endParaRPr lang="en-US" altLang="ja-JP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endParaRPr>
            </a:p>
            <a:p>
              <a:r>
                <a:rPr lang="en-US" altLang="ja-JP" sz="14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Arial" panose="020B0604020202020204" pitchFamily="34" charset="0"/>
                </a:rPr>
                <a:t>		</a:t>
              </a:r>
            </a:p>
            <a:p>
              <a:r>
                <a:rPr lang="ja-JP" altLang="en-US" sz="14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Arial" panose="020B0604020202020204" pitchFamily="34" charset="0"/>
                </a:rPr>
                <a:t>運営事務局　　</a:t>
              </a:r>
              <a:r>
                <a:rPr lang="en-US" altLang="ja-JP" sz="14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Arial" panose="020B0604020202020204" pitchFamily="34" charset="0"/>
                </a:rPr>
                <a:t>   </a:t>
              </a:r>
              <a:r>
                <a:rPr lang="ja-JP" altLang="en-US" sz="14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Arial" panose="020B0604020202020204" pitchFamily="34" charset="0"/>
                </a:rPr>
                <a:t>福島県立医科大学  呼吸器内科学講座</a:t>
              </a:r>
              <a:r>
                <a:rPr lang="en-US" altLang="ja-JP" sz="14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Arial" panose="020B0604020202020204" pitchFamily="34" charset="0"/>
                </a:rPr>
                <a:t>	</a:t>
              </a:r>
            </a:p>
            <a:p>
              <a:r>
                <a:rPr lang="ja-JP" altLang="en-US" sz="14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Arial" panose="020B0604020202020204" pitchFamily="34" charset="0"/>
                </a:rPr>
                <a:t>（参加申し込み）　　　</a:t>
              </a:r>
              <a:r>
                <a:rPr lang="en-US" altLang="ja-JP" sz="14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Arial" panose="020B0604020202020204" pitchFamily="34" charset="0"/>
                </a:rPr>
                <a:t>TEL      024-547-1360</a:t>
              </a:r>
            </a:p>
            <a:p>
              <a:r>
                <a:rPr lang="ja-JP" altLang="en-US" sz="14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Arial" panose="020B0604020202020204" pitchFamily="34" charset="0"/>
                </a:rPr>
                <a:t>    　　        </a:t>
              </a:r>
              <a:r>
                <a:rPr lang="en-US" altLang="ja-JP" sz="14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Arial" panose="020B0604020202020204" pitchFamily="34" charset="0"/>
                </a:rPr>
                <a:t>	</a:t>
              </a:r>
              <a:r>
                <a:rPr lang="ja-JP" altLang="en-US" sz="14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Arial" panose="020B0604020202020204" pitchFamily="34" charset="0"/>
                </a:rPr>
                <a:t>　　　 　　</a:t>
              </a:r>
              <a:r>
                <a:rPr lang="en-US" altLang="ja-JP" sz="14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Arial" panose="020B0604020202020204" pitchFamily="34" charset="0"/>
                </a:rPr>
                <a:t>E-mail  </a:t>
              </a:r>
              <a:r>
                <a:rPr lang="en-US" altLang="ja-JP" sz="14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Arial" panose="020B0604020202020204" pitchFamily="34" charset="0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pulmo@fmu.ac.jp</a:t>
              </a:r>
              <a:r>
                <a:rPr lang="ja-JP" altLang="en-US" sz="14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Arial" panose="020B0604020202020204" pitchFamily="34" charset="0"/>
                </a:rPr>
                <a:t>　　担当：佐藤佑樹</a:t>
              </a:r>
              <a:endParaRPr lang="en-US" altLang="ja-JP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endParaRPr>
            </a:p>
            <a:p>
              <a:r>
                <a:rPr lang="ja-JP" altLang="en-US" sz="14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Arial" panose="020B0604020202020204" pitchFamily="34" charset="0"/>
                </a:rPr>
                <a:t>共催　　　　　　　　日本呼吸器学会東北支部会</a:t>
              </a:r>
            </a:p>
          </p:txBody>
        </p:sp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F3806FE4-C6F8-009D-26B3-1C47C027777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454630" y="7911159"/>
              <a:ext cx="919538" cy="919538"/>
            </a:xfrm>
            <a:prstGeom prst="rect">
              <a:avLst/>
            </a:prstGeom>
            <a:grpFill/>
          </p:spPr>
        </p:pic>
        <p:sp>
          <p:nvSpPr>
            <p:cNvPr id="8" name="サブタイトル 2">
              <a:extLst>
                <a:ext uri="{FF2B5EF4-FFF2-40B4-BE49-F238E27FC236}">
                  <a16:creationId xmlns:a16="http://schemas.microsoft.com/office/drawing/2014/main" id="{3CECF857-B9C5-0665-C472-71431DB26A4E}"/>
                </a:ext>
              </a:extLst>
            </p:cNvPr>
            <p:cNvSpPr txBox="1">
              <a:spLocks/>
            </p:cNvSpPr>
            <p:nvPr/>
          </p:nvSpPr>
          <p:spPr>
            <a:xfrm>
              <a:off x="5373215" y="8830697"/>
              <a:ext cx="1082369" cy="175620"/>
            </a:xfrm>
            <a:prstGeom prst="rect">
              <a:avLst/>
            </a:prstGeom>
            <a:grpFill/>
          </p:spPr>
          <p:txBody>
            <a:bodyPr vert="horz" lIns="91440" tIns="45720" rIns="91440" bIns="45720" rtlCol="0" anchor="ctr" anchorCtr="0">
              <a:noAutofit/>
            </a:bodyPr>
            <a:lstStyle>
              <a:lvl1pPr marL="0" indent="0" algn="ctr" defTabSz="514350" rtl="0" eaLnBrk="1" latinLnBrk="0" hangingPunct="1">
                <a:lnSpc>
                  <a:spcPct val="90000"/>
                </a:lnSpc>
                <a:spcBef>
                  <a:spcPts val="563"/>
                </a:spcBef>
                <a:buFont typeface="Arial" panose="020B0604020202020204" pitchFamily="34" charset="0"/>
                <a:buNone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57175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kumimoji="1" sz="1125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14350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kumimoji="1"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71525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kumimoji="1"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028700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kumimoji="1"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285875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kumimoji="1"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543050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kumimoji="1"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800225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kumimoji="1"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057400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kumimoji="1"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ja-JP" altLang="en-US" sz="8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Arial" panose="020B0604020202020204" pitchFamily="34" charset="0"/>
                </a:rPr>
                <a:t>当講座ホームページ</a:t>
              </a:r>
              <a:endParaRPr lang="en-US" altLang="ja-JP" sz="8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endParaRPr>
            </a:p>
          </p:txBody>
        </p:sp>
      </p:grpSp>
      <p:pic>
        <p:nvPicPr>
          <p:cNvPr id="13" name="図 12">
            <a:extLst>
              <a:ext uri="{FF2B5EF4-FFF2-40B4-BE49-F238E27FC236}">
                <a16:creationId xmlns:a16="http://schemas.microsoft.com/office/drawing/2014/main" id="{68C066AB-4619-8C9F-81B3-5D56266773F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31217" y="1980895"/>
            <a:ext cx="2183344" cy="2041134"/>
          </a:xfrm>
          <a:prstGeom prst="rect">
            <a:avLst/>
          </a:prstGeom>
        </p:spPr>
      </p:pic>
      <p:sp>
        <p:nvSpPr>
          <p:cNvPr id="29" name="サブタイトル 2">
            <a:extLst>
              <a:ext uri="{FF2B5EF4-FFF2-40B4-BE49-F238E27FC236}">
                <a16:creationId xmlns:a16="http://schemas.microsoft.com/office/drawing/2014/main" id="{A1C7B743-7EC0-47D9-4CFA-1EA6A3F82F6D}"/>
              </a:ext>
            </a:extLst>
          </p:cNvPr>
          <p:cNvSpPr txBox="1">
            <a:spLocks/>
          </p:cNvSpPr>
          <p:nvPr/>
        </p:nvSpPr>
        <p:spPr>
          <a:xfrm>
            <a:off x="273366" y="5461825"/>
            <a:ext cx="3024336" cy="290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ja-JP" altLang="en-US" sz="11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＊各ブース</a:t>
            </a:r>
            <a:r>
              <a:rPr lang="en-US" altLang="ja-JP" sz="11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</a:t>
            </a:r>
            <a:r>
              <a:rPr lang="ja-JP" altLang="en-US" sz="11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分毎にローテーション</a:t>
            </a:r>
            <a:endParaRPr lang="en-US" altLang="ja-JP" sz="11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7CC0E153-73CA-BEC6-C1FC-1EC7012F9040}"/>
              </a:ext>
            </a:extLst>
          </p:cNvPr>
          <p:cNvSpPr txBox="1"/>
          <p:nvPr/>
        </p:nvSpPr>
        <p:spPr>
          <a:xfrm>
            <a:off x="365572" y="4165681"/>
            <a:ext cx="1103824" cy="127419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r>
              <a:rPr lang="ja-JP" altLang="en-US" sz="14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9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スパイロメーター・</a:t>
            </a:r>
            <a:endParaRPr lang="en-US" altLang="ja-JP" sz="9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9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呼気</a:t>
            </a:r>
            <a:r>
              <a:rPr lang="en-US" altLang="ja-JP" sz="9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NO</a:t>
            </a:r>
            <a:r>
              <a:rPr lang="ja-JP" altLang="en-US" sz="9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測定</a:t>
            </a:r>
            <a:endParaRPr lang="en-US" altLang="ja-JP" sz="9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20" name="Picture 2">
            <a:extLst>
              <a:ext uri="{FF2B5EF4-FFF2-40B4-BE49-F238E27FC236}">
                <a16:creationId xmlns:a16="http://schemas.microsoft.com/office/drawing/2014/main" id="{D4E778B0-77F0-E3A2-4F2B-900978BE903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662" b="92754" l="5023" r="89954">
                        <a14:foregroundMark x1="39726" y1="10145" x2="16438" y2="13043"/>
                        <a14:foregroundMark x1="16438" y1="13043" x2="4110" y2="61353"/>
                        <a14:foregroundMark x1="4110" y1="61353" x2="13699" y2="86473"/>
                        <a14:foregroundMark x1="13699" y1="86473" x2="51142" y2="93237"/>
                        <a14:foregroundMark x1="51142" y1="93237" x2="73516" y2="80676"/>
                        <a14:foregroundMark x1="73516" y1="80676" x2="81279" y2="58454"/>
                        <a14:foregroundMark x1="81279" y1="58454" x2="82648" y2="29952"/>
                        <a14:foregroundMark x1="82648" y1="29952" x2="39726" y2="12560"/>
                        <a14:foregroundMark x1="8219" y1="82126" x2="5023" y2="58454"/>
                        <a14:foregroundMark x1="5023" y1="58454" x2="8219" y2="46377"/>
                        <a14:foregroundMark x1="43379" y1="78744" x2="40183" y2="80193"/>
                        <a14:foregroundMark x1="47945" y1="76329" x2="47489" y2="75362"/>
                        <a14:foregroundMark x1="52511" y1="76329" x2="52511" y2="75845"/>
                        <a14:foregroundMark x1="48402" y1="68599" x2="51142" y2="66667"/>
                        <a14:foregroundMark x1="51598" y1="68116" x2="52968" y2="7246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18493" y="4493463"/>
            <a:ext cx="591110" cy="556340"/>
          </a:xfrm>
          <a:prstGeom prst="rect">
            <a:avLst/>
          </a:prstGeom>
        </p:spPr>
      </p:pic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BFD9E51F-C04F-506B-DB6D-1F90CE62C9D0}"/>
              </a:ext>
            </a:extLst>
          </p:cNvPr>
          <p:cNvSpPr txBox="1"/>
          <p:nvPr/>
        </p:nvSpPr>
        <p:spPr>
          <a:xfrm>
            <a:off x="1634257" y="4173374"/>
            <a:ext cx="1103824" cy="125265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r>
              <a:rPr lang="ja-JP" altLang="en-US" sz="14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r>
              <a:rPr lang="ja-JP" altLang="en-US" sz="11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endParaRPr lang="en-US" altLang="ja-JP" sz="11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10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各種人工呼吸器</a:t>
            </a:r>
            <a:endParaRPr lang="en-US" altLang="ja-JP" sz="10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F8E6AED6-459F-DC8C-CC9E-798050E3461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879744" y="4544191"/>
            <a:ext cx="670361" cy="580564"/>
          </a:xfrm>
          <a:prstGeom prst="rect">
            <a:avLst/>
          </a:prstGeom>
        </p:spPr>
      </p:pic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4AB77B64-3DB8-1486-C874-B7746B43A59F}"/>
              </a:ext>
            </a:extLst>
          </p:cNvPr>
          <p:cNvSpPr txBox="1"/>
          <p:nvPr/>
        </p:nvSpPr>
        <p:spPr>
          <a:xfrm>
            <a:off x="2902942" y="4172592"/>
            <a:ext cx="1103824" cy="126803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r>
              <a:rPr lang="ja-JP" altLang="en-US" sz="14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r>
              <a:rPr lang="ja-JP" altLang="en-US" sz="11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endParaRPr lang="en-US" altLang="ja-JP" sz="11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10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気管支鏡検査</a:t>
            </a:r>
            <a:endParaRPr lang="en-US" altLang="ja-JP" sz="10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64E8F17C-B30D-6497-C7DD-AE3BA73ECCF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78576" y="4517169"/>
            <a:ext cx="748250" cy="704506"/>
          </a:xfrm>
          <a:prstGeom prst="rect">
            <a:avLst/>
          </a:prstGeom>
        </p:spPr>
      </p:pic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4F2602AB-C798-E1BA-541B-8092A509D4FB}"/>
              </a:ext>
            </a:extLst>
          </p:cNvPr>
          <p:cNvSpPr txBox="1"/>
          <p:nvPr/>
        </p:nvSpPr>
        <p:spPr>
          <a:xfrm>
            <a:off x="4157286" y="4176452"/>
            <a:ext cx="1103824" cy="125265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r>
              <a:rPr lang="ja-JP" altLang="en-US" sz="14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r>
              <a:rPr lang="ja-JP" altLang="en-US" sz="11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endParaRPr lang="en-US" altLang="ja-JP" sz="11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10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喀痰グラム染色</a:t>
            </a:r>
            <a:endParaRPr lang="en-US" altLang="ja-JP" sz="10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65B5DE4F-05A2-BD6A-0CD7-5E1E2F7619F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22977" y="4527827"/>
            <a:ext cx="605502" cy="605502"/>
          </a:xfrm>
          <a:prstGeom prst="rect">
            <a:avLst/>
          </a:prstGeom>
        </p:spPr>
      </p:pic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DB50FC56-C4E7-95F2-73F3-A2206CA45D27}"/>
              </a:ext>
            </a:extLst>
          </p:cNvPr>
          <p:cNvSpPr txBox="1"/>
          <p:nvPr/>
        </p:nvSpPr>
        <p:spPr>
          <a:xfrm>
            <a:off x="5411630" y="4169955"/>
            <a:ext cx="1103824" cy="12680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r>
              <a:rPr lang="ja-JP" altLang="en-US" sz="14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endParaRPr lang="en-US" altLang="ja-JP" sz="14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60000"/>
              </a:lnSpc>
            </a:pPr>
            <a:r>
              <a:rPr lang="ja-JP" altLang="en-US" sz="11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endParaRPr lang="en-US" altLang="ja-JP" sz="11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1000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吸入デバイス</a:t>
            </a:r>
            <a:endParaRPr lang="en-US" altLang="ja-JP" sz="1000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25558F30-25FE-2D82-C962-626FA03D9979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88264" y="4494635"/>
            <a:ext cx="496730" cy="555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893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1532</TotalTime>
  <Words>208</Words>
  <Application>Microsoft Office PowerPoint</Application>
  <PresentationFormat>画面に合わせる (4:3)</PresentationFormat>
  <Paragraphs>68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游ゴシック</vt:lpstr>
      <vt:lpstr>游ゴシック Light</vt:lpstr>
      <vt:lpstr>Arial</vt:lpstr>
      <vt:lpstr>Office テーマ</vt:lpstr>
      <vt:lpstr>第12回 研修医のための 　呼吸器診療セミナー  in Fukushima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研修医・看護師・学生のための 呼吸器診療スキルアップセミナー  in Fukushima</dc:title>
  <dc:creator>Yokouchi</dc:creator>
  <cp:lastModifiedBy>佑樹 佐藤</cp:lastModifiedBy>
  <cp:revision>130</cp:revision>
  <cp:lastPrinted>2026-04-27T00:48:53Z</cp:lastPrinted>
  <dcterms:created xsi:type="dcterms:W3CDTF">2015-05-21T07:30:27Z</dcterms:created>
  <dcterms:modified xsi:type="dcterms:W3CDTF">2026-04-27T01:17:53Z</dcterms:modified>
</cp:coreProperties>
</file>